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301" r:id="rId4"/>
    <p:sldId id="302" r:id="rId5"/>
    <p:sldId id="257" r:id="rId6"/>
    <p:sldId id="258" r:id="rId7"/>
    <p:sldId id="286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0" r:id="rId29"/>
    <p:sldId id="279" r:id="rId30"/>
    <p:sldId id="281" r:id="rId31"/>
    <p:sldId id="282" r:id="rId32"/>
    <p:sldId id="283" r:id="rId33"/>
    <p:sldId id="284" r:id="rId34"/>
    <p:sldId id="285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7" r:id="rId45"/>
    <p:sldId id="298" r:id="rId46"/>
    <p:sldId id="303" r:id="rId47"/>
    <p:sldId id="304" r:id="rId48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latin typeface="Arial Black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latin typeface="Arial Black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latin typeface="Arial Black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latin typeface="Arial Black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chemeClr val="bg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chemeClr val="bg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chemeClr val="bg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chemeClr val="bg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6600"/>
    <a:srgbClr val="0000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4660"/>
  </p:normalViewPr>
  <p:slideViewPr>
    <p:cSldViewPr>
      <p:cViewPr varScale="1">
        <p:scale>
          <a:sx n="46" d="100"/>
          <a:sy n="46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06/relationships/legacyDocTextInfo" Target="legacyDocTextInfo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8F065-2BB5-45F5-A8E8-B2E9DCA1B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E7209-CBF9-42AA-8AD1-9139B4396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079B1-4D7E-48A1-9432-C39C58F8B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C9640-7690-40A7-A64C-D2E8AA0E1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A70B7-B19D-469B-B28C-71B9CB12F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DA9C3-15DF-4E3C-A856-4A07BD01E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223F5-9F3A-465E-919F-B4E058D8C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602F6-DECB-4175-BBA9-ED2642DD06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56CC8-4D04-4B8C-8AB6-969E6ECF2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17C8E-4F8A-4DD2-891D-BB54D6EAE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1F2DE-A826-4907-A4C7-882F6E663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17242-F285-4859-8B87-4CDFF5F8D6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47FF"/>
            </a:gs>
            <a:gs pos="13000">
              <a:srgbClr val="000082"/>
            </a:gs>
            <a:gs pos="28000">
              <a:srgbClr val="0047FF"/>
            </a:gs>
            <a:gs pos="42000">
              <a:srgbClr val="000082"/>
            </a:gs>
            <a:gs pos="57001">
              <a:srgbClr val="0047FF"/>
            </a:gs>
            <a:gs pos="72000">
              <a:srgbClr val="000082"/>
            </a:gs>
            <a:gs pos="87000">
              <a:srgbClr val="0047FF"/>
            </a:gs>
            <a:gs pos="100000">
              <a:srgbClr val="00008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E28F2B6-0BCC-411D-8487-5C8218DEF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539750" y="908050"/>
            <a:ext cx="7416800" cy="5257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91347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К О Н В Е Н Ц И Я</a:t>
            </a:r>
          </a:p>
          <a:p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О          П Р А В А Х</a:t>
            </a:r>
          </a:p>
          <a:p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Р   Е   Б   Ё   Н  К   А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C0000"/>
                </a:solidFill>
              </a:rPr>
              <a:t>Принцип  недискриминации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75163" cy="4525963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chemeClr val="bg1"/>
                </a:solidFill>
              </a:rPr>
              <a:t>Обеспечивает защиту ребёнка от всех форм наказания со стороны родителей, законных опекунов или иных членов семьи ребёнка</a:t>
            </a:r>
          </a:p>
        </p:txBody>
      </p:sp>
      <p:pic>
        <p:nvPicPr>
          <p:cNvPr id="12292" name="Picture 11" descr="bebe14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84888" y="3357563"/>
            <a:ext cx="2119312" cy="1957387"/>
          </a:xfr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C0000"/>
                </a:solidFill>
              </a:rPr>
              <a:t>Наилучшее</a:t>
            </a:r>
            <a:br>
              <a:rPr lang="ru-RU" sz="4000" b="1" smtClean="0">
                <a:solidFill>
                  <a:srgbClr val="CC0000"/>
                </a:solidFill>
              </a:rPr>
            </a:br>
            <a:r>
              <a:rPr lang="ru-RU" sz="4000" b="1" smtClean="0">
                <a:solidFill>
                  <a:srgbClr val="CC0000"/>
                </a:solidFill>
              </a:rPr>
              <a:t> обеспечение</a:t>
            </a:r>
            <a:br>
              <a:rPr lang="ru-RU" sz="4000" b="1" smtClean="0">
                <a:solidFill>
                  <a:srgbClr val="CC0000"/>
                </a:solidFill>
              </a:rPr>
            </a:br>
            <a:r>
              <a:rPr lang="ru-RU" sz="4000" b="1" smtClean="0">
                <a:solidFill>
                  <a:srgbClr val="CC0000"/>
                </a:solidFill>
              </a:rPr>
              <a:t> интересов  ребёнка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916113"/>
            <a:ext cx="4038600" cy="4525962"/>
          </a:xfrm>
        </p:spPr>
        <p:txBody>
          <a:bodyPr/>
          <a:lstStyle/>
          <a:p>
            <a:pPr algn="ctr" eaLnBrk="1" hangingPunct="1"/>
            <a:r>
              <a:rPr lang="ru-RU" sz="2800" smtClean="0">
                <a:solidFill>
                  <a:schemeClr val="bg1"/>
                </a:solidFill>
              </a:rPr>
              <a:t>Обеспечение ребёнку такую защиту и заботу, которые необходимы для его благополучия, принимая во внимание права и обязанности родителей, опекунов</a:t>
            </a:r>
          </a:p>
        </p:txBody>
      </p:sp>
      <p:pic>
        <p:nvPicPr>
          <p:cNvPr id="13316" name="Picture 5" descr="C:\Documents and Settings\Кристина\Рабочий стол\babyluc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205038"/>
            <a:ext cx="4392613" cy="3744912"/>
          </a:xfr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C0000"/>
                </a:solidFill>
              </a:rPr>
              <a:t>Наилучшее</a:t>
            </a:r>
            <a:br>
              <a:rPr lang="ru-RU" sz="4000" b="1" smtClean="0">
                <a:solidFill>
                  <a:srgbClr val="CC0000"/>
                </a:solidFill>
              </a:rPr>
            </a:br>
            <a:r>
              <a:rPr lang="ru-RU" sz="4000" b="1" smtClean="0">
                <a:solidFill>
                  <a:srgbClr val="CC0000"/>
                </a:solidFill>
              </a:rPr>
              <a:t> обеспечение</a:t>
            </a:r>
            <a:br>
              <a:rPr lang="ru-RU" sz="4000" b="1" smtClean="0">
                <a:solidFill>
                  <a:srgbClr val="CC0000"/>
                </a:solidFill>
              </a:rPr>
            </a:br>
            <a:r>
              <a:rPr lang="ru-RU" sz="4000" b="1" smtClean="0">
                <a:solidFill>
                  <a:srgbClr val="CC0000"/>
                </a:solidFill>
              </a:rPr>
              <a:t> интересов  ребёнка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330700" cy="45259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2800" smtClean="0">
                <a:solidFill>
                  <a:schemeClr val="bg1"/>
                </a:solidFill>
              </a:rPr>
              <a:t>В стране созданы органы опеки и попечительства для защиты прав и интересов несовершеннолетних  в целях их воспитания при отсутствии у них родителей или лишении родительских прав</a:t>
            </a:r>
          </a:p>
        </p:txBody>
      </p:sp>
      <p:pic>
        <p:nvPicPr>
          <p:cNvPr id="14340" name="Picture 5" descr="C:\Documents and Settings\Кристина\Рабочий стол\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2420938"/>
            <a:ext cx="4038600" cy="3316287"/>
          </a:xfr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C0000"/>
                </a:solidFill>
              </a:rPr>
              <a:t>Наилучшее</a:t>
            </a:r>
            <a:br>
              <a:rPr lang="ru-RU" sz="4000" b="1" smtClean="0">
                <a:solidFill>
                  <a:srgbClr val="CC0000"/>
                </a:solidFill>
              </a:rPr>
            </a:br>
            <a:r>
              <a:rPr lang="ru-RU" sz="4000" b="1" smtClean="0">
                <a:solidFill>
                  <a:srgbClr val="CC0000"/>
                </a:solidFill>
              </a:rPr>
              <a:t> обеспечение</a:t>
            </a:r>
            <a:br>
              <a:rPr lang="ru-RU" sz="4000" b="1" smtClean="0">
                <a:solidFill>
                  <a:srgbClr val="CC0000"/>
                </a:solidFill>
              </a:rPr>
            </a:br>
            <a:r>
              <a:rPr lang="ru-RU" sz="4000" b="1" smtClean="0">
                <a:solidFill>
                  <a:srgbClr val="CC0000"/>
                </a:solidFill>
              </a:rPr>
              <a:t> интересов  ребёнка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73238"/>
            <a:ext cx="4038600" cy="4525962"/>
          </a:xfrm>
        </p:spPr>
        <p:txBody>
          <a:bodyPr/>
          <a:lstStyle/>
          <a:p>
            <a:pPr algn="ctr" eaLnBrk="1" hangingPunct="1"/>
            <a:r>
              <a:rPr lang="ru-RU" sz="2800" smtClean="0">
                <a:solidFill>
                  <a:schemeClr val="bg1"/>
                </a:solidFill>
              </a:rPr>
              <a:t>Ребёнок имеет право на воспитание своими родителями, обеспечение его интересов , всестороннее развитие, уважение его человеческого достоинства.</a:t>
            </a:r>
          </a:p>
        </p:txBody>
      </p:sp>
      <p:pic>
        <p:nvPicPr>
          <p:cNvPr id="15364" name="Picture 5" descr="C:\Documents and Settings\Кристина\Рабочий стол\j03168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1844675"/>
            <a:ext cx="3529012" cy="4608513"/>
          </a:xfr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C0000"/>
                </a:solidFill>
              </a:rPr>
              <a:t>Наилучшее</a:t>
            </a:r>
            <a:br>
              <a:rPr lang="ru-RU" sz="4000" b="1" smtClean="0">
                <a:solidFill>
                  <a:srgbClr val="CC0000"/>
                </a:solidFill>
              </a:rPr>
            </a:br>
            <a:r>
              <a:rPr lang="ru-RU" sz="4000" b="1" smtClean="0">
                <a:solidFill>
                  <a:srgbClr val="CC0000"/>
                </a:solidFill>
              </a:rPr>
              <a:t> обеспечение</a:t>
            </a:r>
            <a:br>
              <a:rPr lang="ru-RU" sz="4000" b="1" smtClean="0">
                <a:solidFill>
                  <a:srgbClr val="CC0000"/>
                </a:solidFill>
              </a:rPr>
            </a:br>
            <a:r>
              <a:rPr lang="ru-RU" sz="4000" b="1" smtClean="0">
                <a:solidFill>
                  <a:srgbClr val="CC0000"/>
                </a:solidFill>
              </a:rPr>
              <a:t> интересов  ребёнка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835525" cy="4525963"/>
          </a:xfrm>
        </p:spPr>
        <p:txBody>
          <a:bodyPr/>
          <a:lstStyle/>
          <a:p>
            <a:pPr algn="ctr" eaLnBrk="1" hangingPunct="1"/>
            <a:r>
              <a:rPr lang="ru-RU" sz="2800" smtClean="0">
                <a:solidFill>
                  <a:schemeClr val="bg1"/>
                </a:solidFill>
              </a:rPr>
              <a:t>Родители несут ответственность за воспитание и развитие своих детей. </a:t>
            </a:r>
          </a:p>
          <a:p>
            <a:pPr algn="ctr" eaLnBrk="1" hangingPunct="1"/>
            <a:r>
              <a:rPr lang="ru-RU" sz="2800" smtClean="0">
                <a:solidFill>
                  <a:srgbClr val="CC0000"/>
                </a:solidFill>
              </a:rPr>
              <a:t>Они обязаны</a:t>
            </a:r>
            <a:r>
              <a:rPr lang="ru-RU" sz="2800" smtClean="0">
                <a:solidFill>
                  <a:schemeClr val="bg1"/>
                </a:solidFill>
              </a:rPr>
              <a:t> заботиться о здоровье, физическом, психическом, духовном и нравственном развитии детей, получении ими общего образования.</a:t>
            </a:r>
          </a:p>
        </p:txBody>
      </p:sp>
      <p:pic>
        <p:nvPicPr>
          <p:cNvPr id="16388" name="Picture 6" descr="C:\Documents and Settings\Кристина\Рабочий стол\17563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92725" y="2492375"/>
            <a:ext cx="3671888" cy="3384550"/>
          </a:xfr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C0000"/>
                </a:solidFill>
              </a:rPr>
              <a:t>Наилучшее</a:t>
            </a:r>
            <a:br>
              <a:rPr lang="ru-RU" sz="4000" b="1" smtClean="0">
                <a:solidFill>
                  <a:srgbClr val="CC0000"/>
                </a:solidFill>
              </a:rPr>
            </a:br>
            <a:r>
              <a:rPr lang="ru-RU" sz="4000" b="1" smtClean="0">
                <a:solidFill>
                  <a:srgbClr val="CC0000"/>
                </a:solidFill>
              </a:rPr>
              <a:t> обеспечение</a:t>
            </a:r>
            <a:br>
              <a:rPr lang="ru-RU" sz="4000" b="1" smtClean="0">
                <a:solidFill>
                  <a:srgbClr val="CC0000"/>
                </a:solidFill>
              </a:rPr>
            </a:br>
            <a:r>
              <a:rPr lang="ru-RU" sz="4000" b="1" smtClean="0">
                <a:solidFill>
                  <a:srgbClr val="CC0000"/>
                </a:solidFill>
              </a:rPr>
              <a:t> интересов  ребёнка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/>
            <a:r>
              <a:rPr lang="ru-RU" sz="2800" smtClean="0">
                <a:solidFill>
                  <a:schemeClr val="bg1"/>
                </a:solidFill>
              </a:rPr>
              <a:t>Родители, с учётом мнения детей, имеют право выбора образовательного учреждения и формы обучения детей до получения детьми основного образования.</a:t>
            </a:r>
          </a:p>
        </p:txBody>
      </p:sp>
      <p:pic>
        <p:nvPicPr>
          <p:cNvPr id="17412" name="Picture 5" descr="C:\Documents and Settings\Кристина\Рабочий стол\d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1989138"/>
            <a:ext cx="4464050" cy="3816350"/>
          </a:xfr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C0000"/>
                </a:solidFill>
              </a:rPr>
              <a:t>Наилучшее</a:t>
            </a:r>
            <a:br>
              <a:rPr lang="ru-RU" sz="4000" b="1" smtClean="0">
                <a:solidFill>
                  <a:srgbClr val="CC0000"/>
                </a:solidFill>
              </a:rPr>
            </a:br>
            <a:r>
              <a:rPr lang="ru-RU" sz="4000" b="1" smtClean="0">
                <a:solidFill>
                  <a:srgbClr val="CC0000"/>
                </a:solidFill>
              </a:rPr>
              <a:t> обеспечение</a:t>
            </a:r>
            <a:br>
              <a:rPr lang="ru-RU" sz="4000" b="1" smtClean="0">
                <a:solidFill>
                  <a:srgbClr val="CC0000"/>
                </a:solidFill>
              </a:rPr>
            </a:br>
            <a:r>
              <a:rPr lang="ru-RU" sz="4000" b="1" smtClean="0">
                <a:solidFill>
                  <a:srgbClr val="CC0000"/>
                </a:solidFill>
              </a:rPr>
              <a:t> интересов  ребёнка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619625" cy="4525963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chemeClr val="bg1"/>
                </a:solidFill>
              </a:rPr>
              <a:t>Родители, осуществляющие родительские права, в ущерб правам и интересам детей, несут ответственность в установленном порядке.</a:t>
            </a:r>
          </a:p>
        </p:txBody>
      </p:sp>
      <p:pic>
        <p:nvPicPr>
          <p:cNvPr id="18436" name="Picture 6" descr="b35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91250" y="3148013"/>
            <a:ext cx="2155825" cy="3233737"/>
          </a:xfr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C0000"/>
                </a:solidFill>
              </a:rPr>
              <a:t>Наилучшее</a:t>
            </a:r>
            <a:br>
              <a:rPr lang="ru-RU" sz="4000" b="1" smtClean="0">
                <a:solidFill>
                  <a:srgbClr val="CC0000"/>
                </a:solidFill>
              </a:rPr>
            </a:br>
            <a:r>
              <a:rPr lang="ru-RU" sz="4000" b="1" smtClean="0">
                <a:solidFill>
                  <a:srgbClr val="CC0000"/>
                </a:solidFill>
              </a:rPr>
              <a:t> обеспечение</a:t>
            </a:r>
            <a:br>
              <a:rPr lang="ru-RU" sz="4000" b="1" smtClean="0">
                <a:solidFill>
                  <a:srgbClr val="CC0000"/>
                </a:solidFill>
              </a:rPr>
            </a:br>
            <a:r>
              <a:rPr lang="ru-RU" sz="4000" b="1" smtClean="0">
                <a:solidFill>
                  <a:srgbClr val="CC0000"/>
                </a:solidFill>
              </a:rPr>
              <a:t> интересов  ребёнка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/>
            <a:r>
              <a:rPr lang="ru-RU" sz="2800" smtClean="0">
                <a:solidFill>
                  <a:schemeClr val="bg1"/>
                </a:solidFill>
              </a:rPr>
              <a:t>Ребёнок имеет право на защиту своих прав и законных интересов. Защита осуществляется родителями, органами опеки и попечительства, прокурором и судом.</a:t>
            </a:r>
          </a:p>
        </p:txBody>
      </p:sp>
      <p:pic>
        <p:nvPicPr>
          <p:cNvPr id="19460" name="Picture 5" descr="C:\Documents and Settings\Кристина\Рабочий стол\O_magazin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3800" y="1916113"/>
            <a:ext cx="3240088" cy="4608512"/>
          </a:xfr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C0000"/>
                </a:solidFill>
              </a:rPr>
              <a:t>Право на жизнь, </a:t>
            </a:r>
            <a:br>
              <a:rPr lang="ru-RU" sz="4000" b="1" smtClean="0">
                <a:solidFill>
                  <a:srgbClr val="CC0000"/>
                </a:solidFill>
              </a:rPr>
            </a:br>
            <a:r>
              <a:rPr lang="ru-RU" sz="4000" b="1" smtClean="0">
                <a:solidFill>
                  <a:srgbClr val="CC0000"/>
                </a:solidFill>
              </a:rPr>
              <a:t>выживание</a:t>
            </a:r>
            <a:br>
              <a:rPr lang="ru-RU" sz="4000" b="1" smtClean="0">
                <a:solidFill>
                  <a:srgbClr val="CC0000"/>
                </a:solidFill>
              </a:rPr>
            </a:br>
            <a:r>
              <a:rPr lang="ru-RU" sz="4000" b="1" smtClean="0">
                <a:solidFill>
                  <a:srgbClr val="CC0000"/>
                </a:solidFill>
              </a:rPr>
              <a:t> и развитие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762500" cy="4525963"/>
          </a:xfrm>
        </p:spPr>
        <p:txBody>
          <a:bodyPr/>
          <a:lstStyle/>
          <a:p>
            <a:pPr algn="ctr" eaLnBrk="1" hangingPunct="1"/>
            <a:r>
              <a:rPr lang="ru-RU" sz="2800" smtClean="0">
                <a:solidFill>
                  <a:schemeClr val="bg1"/>
                </a:solidFill>
              </a:rPr>
              <a:t>Дети в интересах охраны своего здоровья имеют право на :</a:t>
            </a:r>
          </a:p>
          <a:p>
            <a:pPr algn="ctr" eaLnBrk="1" hangingPunct="1"/>
            <a:r>
              <a:rPr lang="ru-RU" sz="2800" smtClean="0">
                <a:solidFill>
                  <a:schemeClr val="bg1"/>
                </a:solidFill>
              </a:rPr>
              <a:t>1)диспансерное наблюдение и лечение</a:t>
            </a:r>
          </a:p>
          <a:p>
            <a:pPr algn="ctr" eaLnBrk="1" hangingPunct="1"/>
            <a:r>
              <a:rPr lang="ru-RU" sz="2800" smtClean="0">
                <a:solidFill>
                  <a:schemeClr val="bg1"/>
                </a:solidFill>
              </a:rPr>
              <a:t>2)медико – социальную помощь и питание на льготных условиях, устанавливаемых правительством РФ</a:t>
            </a:r>
          </a:p>
        </p:txBody>
      </p:sp>
      <p:pic>
        <p:nvPicPr>
          <p:cNvPr id="20484" name="Picture 5" descr="C:\Documents and Settings\Кристина\Рабочий стол\36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263" y="2205038"/>
            <a:ext cx="3671887" cy="4176712"/>
          </a:xfr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C0000"/>
                </a:solidFill>
              </a:rPr>
              <a:t>Право на жизнь, </a:t>
            </a:r>
            <a:br>
              <a:rPr lang="ru-RU" sz="4000" b="1" smtClean="0">
                <a:solidFill>
                  <a:srgbClr val="CC0000"/>
                </a:solidFill>
              </a:rPr>
            </a:br>
            <a:r>
              <a:rPr lang="ru-RU" sz="4000" b="1" smtClean="0">
                <a:solidFill>
                  <a:srgbClr val="CC0000"/>
                </a:solidFill>
              </a:rPr>
              <a:t>выживание</a:t>
            </a:r>
            <a:br>
              <a:rPr lang="ru-RU" sz="4000" b="1" smtClean="0">
                <a:solidFill>
                  <a:srgbClr val="CC0000"/>
                </a:solidFill>
              </a:rPr>
            </a:br>
            <a:r>
              <a:rPr lang="ru-RU" sz="4000" b="1" smtClean="0">
                <a:solidFill>
                  <a:srgbClr val="CC0000"/>
                </a:solidFill>
              </a:rPr>
              <a:t> и развитие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194300" cy="4525963"/>
          </a:xfrm>
        </p:spPr>
        <p:txBody>
          <a:bodyPr/>
          <a:lstStyle/>
          <a:p>
            <a:pPr algn="ctr" eaLnBrk="1" hangingPunct="1"/>
            <a:r>
              <a:rPr lang="ru-RU" sz="2800" smtClean="0">
                <a:solidFill>
                  <a:schemeClr val="bg1"/>
                </a:solidFill>
              </a:rPr>
              <a:t>3)санитарно-гигиеническое образование, на обучение и труд в условиях, отвечающих их физиологическим особенностям и состоянию здоровья и исключающих воздействие неблагоприятных факторов</a:t>
            </a:r>
          </a:p>
        </p:txBody>
      </p:sp>
      <p:pic>
        <p:nvPicPr>
          <p:cNvPr id="21508" name="Picture 5" descr="C:\Documents and Settings\Кристина\Рабочий стол\4suhodo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80063" y="2060575"/>
            <a:ext cx="3455987" cy="3671888"/>
          </a:xfr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C000"/>
                </a:solidFill>
              </a:rPr>
              <a:t>Конвенция о правах ребенка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  <a:p>
            <a:r>
              <a:rPr lang="ru-RU" smtClean="0">
                <a:solidFill>
                  <a:srgbClr val="92D050"/>
                </a:solidFill>
              </a:rPr>
              <a:t>-</a:t>
            </a:r>
            <a:r>
              <a:rPr lang="ru-RU" smtClean="0"/>
              <a:t> </a:t>
            </a:r>
            <a:r>
              <a:rPr lang="ru-RU" smtClean="0">
                <a:solidFill>
                  <a:srgbClr val="92D050"/>
                </a:solidFill>
              </a:rPr>
              <a:t>принята резолюцией 44</a:t>
            </a:r>
            <a:r>
              <a:rPr lang="en-US" smtClean="0">
                <a:solidFill>
                  <a:srgbClr val="92D050"/>
                </a:solidFill>
              </a:rPr>
              <a:t>/</a:t>
            </a:r>
            <a:r>
              <a:rPr lang="ru-RU" smtClean="0">
                <a:solidFill>
                  <a:srgbClr val="92D050"/>
                </a:solidFill>
              </a:rPr>
              <a:t>25 </a:t>
            </a:r>
            <a:r>
              <a:rPr lang="ru-RU" smtClean="0">
                <a:solidFill>
                  <a:schemeClr val="bg1"/>
                </a:solidFill>
              </a:rPr>
              <a:t>Генеральной Ассамблеей ООН </a:t>
            </a:r>
            <a:r>
              <a:rPr lang="ru-RU" smtClean="0">
                <a:solidFill>
                  <a:srgbClr val="92D050"/>
                </a:solidFill>
              </a:rPr>
              <a:t>от 20 ноября 1989 года. </a:t>
            </a:r>
            <a:r>
              <a:rPr lang="ru-RU" smtClean="0">
                <a:solidFill>
                  <a:srgbClr val="C00000"/>
                </a:solidFill>
              </a:rPr>
              <a:t>Вступила в силу 2 сентября 1990 года.</a:t>
            </a:r>
          </a:p>
          <a:p>
            <a:r>
              <a:rPr lang="ru-RU" smtClean="0"/>
              <a:t> 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C0000"/>
                </a:solidFill>
              </a:rPr>
              <a:t>Право на жизнь, </a:t>
            </a:r>
            <a:br>
              <a:rPr lang="ru-RU" sz="4000" b="1" smtClean="0">
                <a:solidFill>
                  <a:srgbClr val="CC0000"/>
                </a:solidFill>
              </a:rPr>
            </a:br>
            <a:r>
              <a:rPr lang="ru-RU" sz="4000" b="1" smtClean="0">
                <a:solidFill>
                  <a:srgbClr val="CC0000"/>
                </a:solidFill>
              </a:rPr>
              <a:t>выживание</a:t>
            </a:r>
            <a:br>
              <a:rPr lang="ru-RU" sz="4000" b="1" smtClean="0">
                <a:solidFill>
                  <a:srgbClr val="CC0000"/>
                </a:solidFill>
              </a:rPr>
            </a:br>
            <a:r>
              <a:rPr lang="ru-RU" sz="4000" b="1" smtClean="0">
                <a:solidFill>
                  <a:srgbClr val="CC0000"/>
                </a:solidFill>
              </a:rPr>
              <a:t> и развитие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060575"/>
            <a:ext cx="4691062" cy="4525963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chemeClr val="bg1"/>
                </a:solidFill>
              </a:rPr>
              <a:t>4)Бесплатную медицинскую консультацию </a:t>
            </a:r>
          </a:p>
          <a:p>
            <a:pPr algn="ctr" eaLnBrk="1" hangingPunct="1"/>
            <a:r>
              <a:rPr lang="ru-RU" sz="2800" b="1" smtClean="0">
                <a:solidFill>
                  <a:schemeClr val="bg1"/>
                </a:solidFill>
              </a:rPr>
              <a:t>5)получение информации о состоянии здоровья в доступной для них форме</a:t>
            </a:r>
          </a:p>
        </p:txBody>
      </p:sp>
      <p:pic>
        <p:nvPicPr>
          <p:cNvPr id="22532" name="Picture 7" descr="j02407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5963" y="2205038"/>
            <a:ext cx="2489200" cy="3908425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C0000"/>
                </a:solidFill>
              </a:rPr>
              <a:t>Право на жизнь, </a:t>
            </a:r>
            <a:br>
              <a:rPr lang="ru-RU" sz="4000" b="1" smtClean="0">
                <a:solidFill>
                  <a:srgbClr val="CC0000"/>
                </a:solidFill>
              </a:rPr>
            </a:br>
            <a:r>
              <a:rPr lang="ru-RU" sz="4000" b="1" smtClean="0">
                <a:solidFill>
                  <a:srgbClr val="CC0000"/>
                </a:solidFill>
              </a:rPr>
              <a:t>выживание</a:t>
            </a:r>
            <a:br>
              <a:rPr lang="ru-RU" sz="4000" b="1" smtClean="0">
                <a:solidFill>
                  <a:srgbClr val="CC0000"/>
                </a:solidFill>
              </a:rPr>
            </a:br>
            <a:r>
              <a:rPr lang="ru-RU" sz="4000" b="1" smtClean="0">
                <a:solidFill>
                  <a:srgbClr val="CC0000"/>
                </a:solidFill>
              </a:rPr>
              <a:t> и развитие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691063" cy="4525963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chemeClr val="bg1"/>
                </a:solidFill>
              </a:rPr>
              <a:t>ВИЧ-инифицированные граждане РФ обладают всеми правами и свободами.</a:t>
            </a:r>
          </a:p>
          <a:p>
            <a:pPr algn="ctr" eaLnBrk="1" hangingPunct="1"/>
            <a:endParaRPr lang="ru-RU" sz="2800" b="1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ru-RU" sz="2800" b="1" smtClean="0">
                <a:solidFill>
                  <a:schemeClr val="bg1"/>
                </a:solidFill>
              </a:rPr>
              <a:t>Детям назначается социальная пенсия, пособия, льготы.</a:t>
            </a:r>
          </a:p>
        </p:txBody>
      </p:sp>
      <p:pic>
        <p:nvPicPr>
          <p:cNvPr id="23556" name="Picture 7" descr="77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40425" y="3860800"/>
            <a:ext cx="2373313" cy="1905000"/>
          </a:xfr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rganization Chart 7"/>
          <p:cNvGraphicFramePr>
            <a:graphicFrameLocks/>
          </p:cNvGraphicFramePr>
          <p:nvPr/>
        </p:nvGraphicFramePr>
        <p:xfrm>
          <a:off x="250825" y="981075"/>
          <a:ext cx="8893175" cy="4448175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C0000"/>
                </a:solidFill>
              </a:rPr>
              <a:t>Может ли ребёнок быть отобран у родителей?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186238" cy="4525963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chemeClr val="bg1"/>
                </a:solidFill>
              </a:rPr>
              <a:t>При непосредственной угрозе жизни ребёнка или его здоровью органы опеки и попечительства вправе немедленно отобрать ребёнка у родителей.</a:t>
            </a:r>
          </a:p>
        </p:txBody>
      </p:sp>
      <p:pic>
        <p:nvPicPr>
          <p:cNvPr id="24580" name="Picture 6" descr="MENS003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72225" y="3500438"/>
            <a:ext cx="2125663" cy="2125662"/>
          </a:xfrm>
          <a:noFill/>
        </p:spPr>
      </p:pic>
      <p:pic>
        <p:nvPicPr>
          <p:cNvPr id="24581" name="Picture 6" descr="MENS00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3500438"/>
            <a:ext cx="2125663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5" descr="C:\Documents and Settings\Кристина\Рабочий стол\7493_1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844675"/>
            <a:ext cx="4135437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6" descr="C:\Documents and Settings\Кристина\Рабочий стол\21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773238"/>
            <a:ext cx="43211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C0000"/>
                </a:solidFill>
              </a:rPr>
              <a:t>Уголовные наказания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92D050"/>
                </a:solidFill>
              </a:rPr>
              <a:t>Смертная казнь </a:t>
            </a:r>
            <a:r>
              <a:rPr lang="ru-RU" smtClean="0">
                <a:solidFill>
                  <a:schemeClr val="bg1"/>
                </a:solidFill>
              </a:rPr>
              <a:t>не назначается лицам, совершившим преступление </a:t>
            </a:r>
            <a:r>
              <a:rPr lang="ru-RU" smtClean="0">
                <a:solidFill>
                  <a:srgbClr val="92D050"/>
                </a:solidFill>
              </a:rPr>
              <a:t>до 18 лет</a:t>
            </a:r>
            <a:r>
              <a:rPr lang="ru-RU" smtClean="0">
                <a:solidFill>
                  <a:schemeClr val="bg1"/>
                </a:solidFill>
              </a:rPr>
              <a:t>.</a:t>
            </a:r>
          </a:p>
          <a:p>
            <a:pPr eaLnBrk="1" hangingPunct="1"/>
            <a:endParaRPr lang="ru-RU" smtClean="0">
              <a:solidFill>
                <a:schemeClr val="bg1"/>
              </a:solidFill>
            </a:endParaRPr>
          </a:p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Убийство беременной женщины. Заведомо для виновного, - наказывается лишением свободы </a:t>
            </a:r>
            <a:r>
              <a:rPr lang="ru-RU" smtClean="0">
                <a:solidFill>
                  <a:srgbClr val="C00000"/>
                </a:solidFill>
              </a:rPr>
              <a:t>от 8 до 20 лет</a:t>
            </a:r>
            <a:r>
              <a:rPr lang="ru-RU" smtClean="0">
                <a:solidFill>
                  <a:schemeClr val="bg1"/>
                </a:solidFill>
              </a:rPr>
              <a:t>, либо смертной казнью или пожизненным заключением свободы.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C0000"/>
                </a:solidFill>
              </a:rPr>
              <a:t>Уголовные наказания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762500" cy="4525963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rgbClr val="C00000"/>
                </a:solidFill>
              </a:rPr>
              <a:t>Убийство</a:t>
            </a:r>
            <a:r>
              <a:rPr lang="ru-RU" sz="2800" b="1" smtClean="0">
                <a:solidFill>
                  <a:schemeClr val="bg1"/>
                </a:solidFill>
              </a:rPr>
              <a:t> матерью новорождённого ребёнка во время или сразу, или после родов,- наказывается лишением свободы на срок до </a:t>
            </a:r>
            <a:r>
              <a:rPr lang="ru-RU" sz="2800" b="1" smtClean="0">
                <a:solidFill>
                  <a:srgbClr val="C00000"/>
                </a:solidFill>
              </a:rPr>
              <a:t>5</a:t>
            </a:r>
            <a:r>
              <a:rPr lang="ru-RU" sz="2800" b="1" smtClean="0">
                <a:solidFill>
                  <a:schemeClr val="bg1"/>
                </a:solidFill>
              </a:rPr>
              <a:t> </a:t>
            </a:r>
            <a:r>
              <a:rPr lang="ru-RU" sz="2800" b="1" smtClean="0">
                <a:solidFill>
                  <a:srgbClr val="C00000"/>
                </a:solidFill>
              </a:rPr>
              <a:t>лет.</a:t>
            </a:r>
          </a:p>
        </p:txBody>
      </p:sp>
      <p:pic>
        <p:nvPicPr>
          <p:cNvPr id="26628" name="Picture 5" descr="C:\Documents and Settings\Кристина\Рабочий стол\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4163" y="2924175"/>
            <a:ext cx="3529012" cy="2665413"/>
          </a:xfr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C0000"/>
                </a:solidFill>
              </a:rPr>
              <a:t>Уголовные наказания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bg1"/>
                </a:solidFill>
              </a:rPr>
              <a:t>Причинение физических или психических страданий путём систематического нанесения побоев, либо иными насильственными действиями, если это не повлекло последствий- </a:t>
            </a:r>
            <a:r>
              <a:rPr lang="ru-RU" sz="2800" b="1" smtClean="0">
                <a:solidFill>
                  <a:srgbClr val="C00000"/>
                </a:solidFill>
              </a:rPr>
              <a:t>до 3 лет.</a:t>
            </a:r>
          </a:p>
          <a:p>
            <a:pPr eaLnBrk="1" hangingPunct="1"/>
            <a:endParaRPr lang="ru-RU" sz="2800" b="1" smtClean="0">
              <a:solidFill>
                <a:schemeClr val="bg1"/>
              </a:solidFill>
            </a:endParaRPr>
          </a:p>
          <a:p>
            <a:pPr eaLnBrk="1" hangingPunct="1"/>
            <a:r>
              <a:rPr lang="ru-RU" sz="2800" b="1" smtClean="0">
                <a:solidFill>
                  <a:schemeClr val="bg1"/>
                </a:solidFill>
              </a:rPr>
              <a:t>Похищение или захват в качестве заложника несовершеннолетнего – </a:t>
            </a:r>
            <a:r>
              <a:rPr lang="ru-RU" sz="2800" b="1" smtClean="0">
                <a:solidFill>
                  <a:srgbClr val="C00000"/>
                </a:solidFill>
              </a:rPr>
              <a:t>от 3 до 7 лет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C0000"/>
                </a:solidFill>
              </a:rPr>
              <a:t>В настоящее время: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491288" cy="4781550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FFFF66"/>
                </a:solidFill>
              </a:rPr>
              <a:t>Расширен перечень уголовно- наказуемых действий в отношении несовершеннолетних и усилены отдельные нормы уголовного наказания за преступления, совершаемые в отношении ребёнка:</a:t>
            </a:r>
            <a:r>
              <a:rPr lang="ru-RU" b="1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ru-RU" sz="2400" b="1" smtClean="0">
                <a:solidFill>
                  <a:schemeClr val="bg1"/>
                </a:solidFill>
              </a:rPr>
              <a:t>   </a:t>
            </a:r>
          </a:p>
        </p:txBody>
      </p:sp>
      <p:pic>
        <p:nvPicPr>
          <p:cNvPr id="28676" name="Picture 5" descr="C:\Documents and Settings\Кристина\Рабочий стол\мальчие полоса 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75463" y="3860800"/>
            <a:ext cx="2160587" cy="2663825"/>
          </a:xfr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mtClean="0">
                <a:solidFill>
                  <a:srgbClr val="CC0000"/>
                </a:solidFill>
              </a:rPr>
              <a:t>уголовно- наказуемые действия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627688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smtClean="0">
                <a:solidFill>
                  <a:schemeClr val="bg1"/>
                </a:solidFill>
              </a:rPr>
              <a:t>   истязание, 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chemeClr val="bg1"/>
                </a:solidFill>
              </a:rPr>
              <a:t>   заражение венерической болезнью, </a:t>
            </a:r>
          </a:p>
          <a:p>
            <a:pPr algn="ctr" eaLnBrk="1" hangingPunct="1">
              <a:buFontTx/>
              <a:buNone/>
            </a:pPr>
            <a:r>
              <a:rPr lang="ru-RU" sz="2800" b="1" smtClean="0">
                <a:solidFill>
                  <a:schemeClr val="bg1"/>
                </a:solidFill>
              </a:rPr>
              <a:t>   ВИЧ-инфекцией, 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chemeClr val="bg1"/>
                </a:solidFill>
              </a:rPr>
              <a:t>   заведомое оставление без помощи в опасной для жизни ситуации, 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chemeClr val="bg1"/>
                </a:solidFill>
              </a:rPr>
              <a:t>   торговля детьми,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chemeClr val="bg1"/>
                </a:solidFill>
              </a:rPr>
              <a:t>   занятие проституцией</a:t>
            </a:r>
          </a:p>
        </p:txBody>
      </p:sp>
      <p:pic>
        <p:nvPicPr>
          <p:cNvPr id="29700" name="Picture 5" descr="Worried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56325" y="3068638"/>
            <a:ext cx="2455863" cy="2592387"/>
          </a:xfr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mtClean="0">
                <a:solidFill>
                  <a:srgbClr val="CC0000"/>
                </a:solidFill>
              </a:rPr>
              <a:t>уголовно- наказуемые действия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800" b="1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2800" b="1" smtClean="0">
                <a:solidFill>
                  <a:schemeClr val="bg1"/>
                </a:solidFill>
              </a:rPr>
              <a:t>   вовлечение детей в совершение преступлений и антиобщественных действий,</a:t>
            </a:r>
          </a:p>
          <a:p>
            <a:pPr algn="ctr" eaLnBrk="1" hangingPunct="1">
              <a:buFontTx/>
              <a:buNone/>
            </a:pPr>
            <a:r>
              <a:rPr lang="ru-RU" sz="2800" b="1" smtClean="0">
                <a:solidFill>
                  <a:schemeClr val="bg1"/>
                </a:solidFill>
              </a:rPr>
              <a:t>   склонение к потреблению наркотических веществ и психотропных средств</a:t>
            </a:r>
          </a:p>
        </p:txBody>
      </p:sp>
      <p:pic>
        <p:nvPicPr>
          <p:cNvPr id="30724" name="Picture 5" descr="Worried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40425" y="2636838"/>
            <a:ext cx="2454275" cy="2590800"/>
          </a:xfr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ООН</a:t>
            </a:r>
            <a:r>
              <a:rPr lang="ru-RU" smtClean="0"/>
              <a:t> </a:t>
            </a:r>
            <a:r>
              <a:rPr lang="ru-RU" smtClean="0">
                <a:solidFill>
                  <a:schemeClr val="bg1"/>
                </a:solidFill>
              </a:rPr>
              <a:t>( Организация Объединенных Наций)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smtClean="0">
                <a:solidFill>
                  <a:srgbClr val="FFC000"/>
                </a:solidFill>
              </a:rPr>
              <a:t>международная организация, основанная в 1945, со штаб-квартирой в Нью-Йорке. ООН создана союзными державами-победительницами после окончания Второй мировой войны. Ее задачи определены Уставом ООН: «Поддерживать международный мир и безопасность и для этой цели принимать эффективные коллективные меры по предотвращению и устранению угрозы миру... Развивать дружественные отношения между нациями на основе уважения принципа равноправия и самоопределения народов... для обеспечения сотрудничества в разрешении международных проблем экономического, социального, культурного и гуманитарного характера и всемерно способствовать развитию уважения прав человека и основных свобод для всех, без различия расы, пола, языка и религии».</a:t>
            </a:r>
          </a:p>
          <a:p>
            <a:endParaRPr lang="ru-RU" sz="1800" smtClean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C0000"/>
                </a:solidFill>
              </a:rPr>
              <a:t>Профилактика  самоубийств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691063" cy="4525963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chemeClr val="bg1"/>
                </a:solidFill>
              </a:rPr>
              <a:t>Создание центров экстренной психолого- консультативной помощи по телефону (телефон доверия) и центры психолого- педагогической помощи населению.</a:t>
            </a:r>
          </a:p>
        </p:txBody>
      </p:sp>
      <p:pic>
        <p:nvPicPr>
          <p:cNvPr id="31748" name="Picture 6" descr="j033226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2959100"/>
            <a:ext cx="2773363" cy="3133725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C0000"/>
                </a:solidFill>
              </a:rPr>
              <a:t>Уважение</a:t>
            </a:r>
            <a:br>
              <a:rPr lang="ru-RU" sz="4000" b="1" smtClean="0">
                <a:solidFill>
                  <a:srgbClr val="CC0000"/>
                </a:solidFill>
              </a:rPr>
            </a:br>
            <a:r>
              <a:rPr lang="ru-RU" sz="4000" b="1" smtClean="0">
                <a:solidFill>
                  <a:srgbClr val="CC0000"/>
                </a:solidFill>
              </a:rPr>
              <a:t> взглядов ребёнка</a:t>
            </a:r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/>
            <a:r>
              <a:rPr lang="ru-RU" sz="2400" b="1" smtClean="0">
                <a:solidFill>
                  <a:schemeClr val="bg1"/>
                </a:solidFill>
              </a:rPr>
              <a:t>Ребёнок имеет право выражать свои взгляды по всем вопросам, затрагивающим его</a:t>
            </a:r>
          </a:p>
          <a:p>
            <a:pPr algn="ctr" eaLnBrk="1" hangingPunct="1"/>
            <a:r>
              <a:rPr lang="ru-RU" sz="2400" b="1" smtClean="0">
                <a:solidFill>
                  <a:schemeClr val="bg1"/>
                </a:solidFill>
              </a:rPr>
              <a:t>Ему предоставляется возможность быть заслушанным в ходе любого судебного или административного разбирательства.</a:t>
            </a:r>
          </a:p>
        </p:txBody>
      </p:sp>
      <p:pic>
        <p:nvPicPr>
          <p:cNvPr id="32772" name="Picture 6" descr="b39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00788" y="3860800"/>
            <a:ext cx="2052637" cy="2052638"/>
          </a:xfr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C0000"/>
                </a:solidFill>
              </a:rPr>
              <a:t>Уважение</a:t>
            </a:r>
            <a:br>
              <a:rPr lang="ru-RU" sz="4000" b="1" smtClean="0">
                <a:solidFill>
                  <a:srgbClr val="CC0000"/>
                </a:solidFill>
              </a:rPr>
            </a:br>
            <a:r>
              <a:rPr lang="ru-RU" sz="4000" b="1" smtClean="0">
                <a:solidFill>
                  <a:srgbClr val="CC0000"/>
                </a:solidFill>
              </a:rPr>
              <a:t> взглядов ребёнка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/>
            <a:r>
              <a:rPr lang="ru-RU" sz="3600" smtClean="0">
                <a:solidFill>
                  <a:schemeClr val="bg1"/>
                </a:solidFill>
              </a:rPr>
              <a:t>Воле ребёнка законодательно придаётся правовое значение </a:t>
            </a:r>
          </a:p>
          <a:p>
            <a:pPr algn="ctr" eaLnBrk="1" hangingPunct="1">
              <a:buFontTx/>
              <a:buNone/>
            </a:pPr>
            <a:r>
              <a:rPr lang="ru-RU" sz="3600" smtClean="0">
                <a:solidFill>
                  <a:schemeClr val="bg1"/>
                </a:solidFill>
              </a:rPr>
              <a:t>   с 10 лет.</a:t>
            </a:r>
          </a:p>
        </p:txBody>
      </p:sp>
      <p:pic>
        <p:nvPicPr>
          <p:cNvPr id="33796" name="Picture 5" descr="C:\Documents and Settings\Кристина\Рабочий стол\р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2276475"/>
            <a:ext cx="4464050" cy="3600450"/>
          </a:xfr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C0000"/>
                </a:solidFill>
              </a:rPr>
              <a:t>Действия, которые можно сделать только с согласия ребёнка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773238"/>
            <a:ext cx="4038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mtClean="0">
                <a:solidFill>
                  <a:schemeClr val="bg1"/>
                </a:solidFill>
              </a:rPr>
              <a:t>Изменение имени и фамилии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>
                <a:solidFill>
                  <a:schemeClr val="bg1"/>
                </a:solidFill>
              </a:rPr>
              <a:t>Усыновление ребёнка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>
                <a:solidFill>
                  <a:schemeClr val="bg1"/>
                </a:solidFill>
              </a:rPr>
              <a:t>Передача в приёмную семью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>
                <a:solidFill>
                  <a:schemeClr val="bg1"/>
                </a:solidFill>
              </a:rPr>
              <a:t>Запись усыновителей в качестве родителей</a:t>
            </a:r>
          </a:p>
        </p:txBody>
      </p:sp>
      <p:pic>
        <p:nvPicPr>
          <p:cNvPr id="34820" name="Picture 5" descr="C:\Documents and Settings\Кристина\Рабочий стол\7159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2492375"/>
            <a:ext cx="4392612" cy="3816350"/>
          </a:xfr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C0000"/>
                </a:solidFill>
              </a:rPr>
              <a:t>Права ребёнка в законодательстве РФ</a:t>
            </a: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02138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chemeClr val="bg1"/>
                </a:solidFill>
              </a:rPr>
              <a:t>Свобода мысли, совести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chemeClr val="bg1"/>
                </a:solidFill>
              </a:rPr>
              <a:t>Право участвовать в молодёжных организациях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chemeClr val="bg1"/>
                </a:solidFill>
              </a:rPr>
              <a:t>Право на личную жизнь, тайну переписки, телефонных переговоров, личную тайну</a:t>
            </a:r>
          </a:p>
        </p:txBody>
      </p:sp>
      <p:pic>
        <p:nvPicPr>
          <p:cNvPr id="35844" name="Picture 5" descr="C:\Documents and Settings\Кристина\Рабочий стол\ab21ff145f0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263" y="1773238"/>
            <a:ext cx="3527425" cy="4751387"/>
          </a:xfr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C0000"/>
                </a:solidFill>
              </a:rPr>
              <a:t>Права ребёнка в законодательстве РФ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/>
            <a:r>
              <a:rPr lang="ru-RU" sz="2800" b="1" smtClean="0">
                <a:solidFill>
                  <a:schemeClr val="bg1"/>
                </a:solidFill>
              </a:rPr>
              <a:t>Родители несут ответственность за воспитание и развитие детей</a:t>
            </a:r>
          </a:p>
          <a:p>
            <a:pPr algn="ctr" eaLnBrk="1" hangingPunct="1"/>
            <a:r>
              <a:rPr lang="ru-RU" sz="2800" b="1" smtClean="0">
                <a:solidFill>
                  <a:schemeClr val="bg1"/>
                </a:solidFill>
              </a:rPr>
              <a:t>Ребёнок имеет право жить и воспитываться в семье, право знать своих родителей, право на их заботу</a:t>
            </a:r>
          </a:p>
        </p:txBody>
      </p:sp>
      <p:pic>
        <p:nvPicPr>
          <p:cNvPr id="36868" name="Picture 5" descr="D:\tusovk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844675"/>
            <a:ext cx="4392613" cy="4105275"/>
          </a:xfr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C0000"/>
                </a:solidFill>
              </a:rPr>
              <a:t>Права ребёнка в законодательстве РФ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557338"/>
            <a:ext cx="4038600" cy="4525962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chemeClr val="bg1"/>
                </a:solidFill>
              </a:rPr>
              <a:t>Право на бесплатное начальное общее, основное общее, среднего общего образования и начального профессиональ-ного образования</a:t>
            </a:r>
          </a:p>
        </p:txBody>
      </p:sp>
      <p:sp>
        <p:nvSpPr>
          <p:cNvPr id="37892" name="Rectangle 8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z="2800" smtClean="0"/>
          </a:p>
        </p:txBody>
      </p:sp>
      <p:pic>
        <p:nvPicPr>
          <p:cNvPr id="37893" name="Picture 9" descr="Pi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7913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 descr="C:\Documents and Settings\Кристина\Рабочий стол\j04095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1628775"/>
            <a:ext cx="44640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C0000"/>
                </a:solidFill>
              </a:rPr>
              <a:t>Права ребёнка в законодательстве РФ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906963" cy="4525963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bg1"/>
                </a:solidFill>
              </a:rPr>
              <a:t>А также на конкурсной основе- бесплатного среднего профессионального, высшего профессионального образования в государственных и муниципальных ОУ</a:t>
            </a:r>
          </a:p>
        </p:txBody>
      </p:sp>
      <p:pic>
        <p:nvPicPr>
          <p:cNvPr id="38916" name="Picture 5" descr="C:\Documents and Settings\Кристина\Рабочий стол\1168_1_bi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2205038"/>
            <a:ext cx="4038600" cy="3816350"/>
          </a:xfr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C0000"/>
                </a:solidFill>
              </a:rPr>
              <a:t>Основные цели образования (в законе РФ)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906963" cy="4525963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chemeClr val="bg1"/>
                </a:solidFill>
              </a:rPr>
              <a:t>Воспитание у ребёнка чувства гражданственности, трудолюбия, уважение к правам и свободам человека, любви к Родине, семье, окружающей природе.</a:t>
            </a:r>
          </a:p>
        </p:txBody>
      </p:sp>
      <p:pic>
        <p:nvPicPr>
          <p:cNvPr id="39940" name="Picture 6" descr="forest27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3763963"/>
            <a:ext cx="4038600" cy="2617787"/>
          </a:xfr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C0000"/>
                </a:solidFill>
              </a:rPr>
              <a:t>Основные цели образования (в законе РФ)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916113"/>
            <a:ext cx="4906963" cy="4525962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bg1"/>
                </a:solidFill>
              </a:rPr>
              <a:t>Ребёнок воспитывается в духе терпимости, ненасилия, дружбы между народами.</a:t>
            </a:r>
          </a:p>
        </p:txBody>
      </p:sp>
      <p:pic>
        <p:nvPicPr>
          <p:cNvPr id="40964" name="Picture 6" descr="Кадет и ветеран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263" y="2924175"/>
            <a:ext cx="3362325" cy="3381375"/>
          </a:xfr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301750"/>
          </a:xfrm>
        </p:spPr>
        <p:txBody>
          <a:bodyPr/>
          <a:lstStyle/>
          <a:p>
            <a:r>
              <a:rPr lang="ru-RU" sz="5400" b="1" smtClean="0">
                <a:solidFill>
                  <a:srgbClr val="C00000"/>
                </a:solidFill>
              </a:rPr>
              <a:t>История принятия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256212"/>
          </a:xfrm>
        </p:spPr>
        <p:txBody>
          <a:bodyPr/>
          <a:lstStyle/>
          <a:p>
            <a:r>
              <a:rPr lang="ru-RU" sz="1600" b="1" smtClean="0">
                <a:solidFill>
                  <a:schemeClr val="bg1"/>
                </a:solidFill>
              </a:rPr>
              <a:t>в 1946 году Детского фонда ООН (ЮНИСЭФ)</a:t>
            </a:r>
            <a:r>
              <a:rPr lang="ru-RU" sz="1600" smtClean="0">
                <a:solidFill>
                  <a:schemeClr val="bg1"/>
                </a:solidFill>
              </a:rPr>
              <a:t>, </a:t>
            </a:r>
            <a:r>
              <a:rPr lang="ru-RU" sz="1600" smtClean="0">
                <a:solidFill>
                  <a:srgbClr val="FFC000"/>
                </a:solidFill>
              </a:rPr>
              <a:t>который и сегодня остается главным органом, осуществляющим международную помощь детям.</a:t>
            </a:r>
          </a:p>
          <a:p>
            <a:endParaRPr lang="ru-RU" sz="1600" b="1" smtClean="0">
              <a:solidFill>
                <a:srgbClr val="FFC000"/>
              </a:solidFill>
            </a:endParaRPr>
          </a:p>
          <a:p>
            <a:r>
              <a:rPr lang="ru-RU" sz="1600" b="1" smtClean="0">
                <a:solidFill>
                  <a:schemeClr val="bg1"/>
                </a:solidFill>
              </a:rPr>
              <a:t>1948</a:t>
            </a:r>
            <a:r>
              <a:rPr lang="ru-RU" sz="1600" b="1" smtClean="0">
                <a:solidFill>
                  <a:srgbClr val="FFC000"/>
                </a:solidFill>
              </a:rPr>
              <a:t> году Генеральной Ассамблеей была принята </a:t>
            </a:r>
            <a:r>
              <a:rPr lang="ru-RU" sz="1600" b="1" smtClean="0">
                <a:solidFill>
                  <a:schemeClr val="bg1"/>
                </a:solidFill>
              </a:rPr>
              <a:t>Всеобщая декларация прав человека</a:t>
            </a:r>
          </a:p>
          <a:p>
            <a:endParaRPr lang="ru-RU" sz="1600" b="1" smtClean="0">
              <a:solidFill>
                <a:srgbClr val="FFC000"/>
              </a:solidFill>
            </a:endParaRPr>
          </a:p>
          <a:p>
            <a:r>
              <a:rPr lang="ru-RU" sz="1600" b="1" smtClean="0">
                <a:solidFill>
                  <a:schemeClr val="bg1"/>
                </a:solidFill>
              </a:rPr>
              <a:t>в 1959 году</a:t>
            </a:r>
            <a:r>
              <a:rPr lang="ru-RU" sz="1600" b="1" smtClean="0">
                <a:solidFill>
                  <a:srgbClr val="FFC000"/>
                </a:solidFill>
              </a:rPr>
              <a:t> </a:t>
            </a:r>
            <a:r>
              <a:rPr lang="ru-RU" sz="1600" b="1" smtClean="0">
                <a:solidFill>
                  <a:schemeClr val="bg1"/>
                </a:solidFill>
              </a:rPr>
              <a:t>Декларация прав ребенка</a:t>
            </a:r>
            <a:r>
              <a:rPr lang="ru-RU" sz="1600" smtClean="0">
                <a:solidFill>
                  <a:srgbClr val="FFC000"/>
                </a:solidFill>
              </a:rPr>
              <a:t>, в которой были сформулированы </a:t>
            </a:r>
            <a:r>
              <a:rPr lang="ru-RU" sz="1600" b="1" i="1" smtClean="0">
                <a:solidFill>
                  <a:srgbClr val="92D050"/>
                </a:solidFill>
              </a:rPr>
              <a:t>десять принципов</a:t>
            </a:r>
            <a:r>
              <a:rPr lang="ru-RU" sz="1600" smtClean="0">
                <a:solidFill>
                  <a:srgbClr val="FFC000"/>
                </a:solidFill>
              </a:rPr>
              <a:t>, определяющих действия всех, кто отвечает за осуществление всей полноты прав детей, и которая имела целью обеспечить им “счастливое детство”. </a:t>
            </a:r>
            <a:endParaRPr lang="ru-RU" sz="1600" b="1" smtClean="0">
              <a:solidFill>
                <a:srgbClr val="FFC000"/>
              </a:solidFill>
            </a:endParaRPr>
          </a:p>
          <a:p>
            <a:endParaRPr lang="ru-RU" sz="1600" b="1" smtClean="0">
              <a:solidFill>
                <a:schemeClr val="bg1"/>
              </a:solidFill>
            </a:endParaRPr>
          </a:p>
          <a:p>
            <a:r>
              <a:rPr lang="ru-RU" sz="1600" b="1" smtClean="0">
                <a:solidFill>
                  <a:schemeClr val="bg1"/>
                </a:solidFill>
              </a:rPr>
              <a:t>1979 год Международным годом ребенка</a:t>
            </a:r>
            <a:r>
              <a:rPr lang="ru-RU" sz="1600" b="1" smtClean="0">
                <a:solidFill>
                  <a:srgbClr val="FFC000"/>
                </a:solidFill>
              </a:rPr>
              <a:t>. </a:t>
            </a:r>
            <a:r>
              <a:rPr lang="ru-RU" sz="1600" b="1" smtClean="0">
                <a:solidFill>
                  <a:schemeClr val="bg1"/>
                </a:solidFill>
              </a:rPr>
              <a:t>Проект Конвенции о правах ребенка</a:t>
            </a:r>
            <a:r>
              <a:rPr lang="ru-RU" sz="1600" smtClean="0">
                <a:solidFill>
                  <a:schemeClr val="bg1"/>
                </a:solidFill>
              </a:rPr>
              <a:t>. </a:t>
            </a:r>
            <a:r>
              <a:rPr lang="ru-RU" sz="1600" smtClean="0">
                <a:solidFill>
                  <a:srgbClr val="FFC000"/>
                </a:solidFill>
              </a:rPr>
              <a:t>Автором первоначального проекта был польский профессор-международник </a:t>
            </a:r>
            <a:r>
              <a:rPr lang="ru-RU" sz="1600" b="1" smtClean="0">
                <a:solidFill>
                  <a:srgbClr val="FFC000"/>
                </a:solidFill>
              </a:rPr>
              <a:t>Адам Лопатка.</a:t>
            </a:r>
          </a:p>
          <a:p>
            <a:endParaRPr lang="ru-RU" sz="1600" b="1" smtClean="0">
              <a:solidFill>
                <a:srgbClr val="FFC000"/>
              </a:solidFill>
            </a:endParaRPr>
          </a:p>
          <a:p>
            <a:r>
              <a:rPr lang="ru-RU" sz="1600" smtClean="0">
                <a:solidFill>
                  <a:srgbClr val="FFC000"/>
                </a:solidFill>
              </a:rPr>
              <a:t>. Работа над текстом проекта Конвенции велась десять лет и завершилась </a:t>
            </a:r>
            <a:r>
              <a:rPr lang="ru-RU" sz="1600" b="1" smtClean="0">
                <a:solidFill>
                  <a:srgbClr val="FFC000"/>
                </a:solidFill>
              </a:rPr>
              <a:t>в </a:t>
            </a:r>
            <a:r>
              <a:rPr lang="ru-RU" sz="1600" b="1" smtClean="0">
                <a:solidFill>
                  <a:schemeClr val="bg1"/>
                </a:solidFill>
              </a:rPr>
              <a:t>1989 году</a:t>
            </a:r>
            <a:r>
              <a:rPr lang="ru-RU" sz="1600" smtClean="0">
                <a:solidFill>
                  <a:srgbClr val="FFC000"/>
                </a:solidFill>
              </a:rPr>
              <a:t>, ровно через тридцать лет после принятия Декларации прав ребенка. Вступил в силу 2 сентября 1990 года.</a:t>
            </a:r>
          </a:p>
          <a:p>
            <a:endParaRPr lang="ru-RU" sz="1800" b="1" smtClean="0"/>
          </a:p>
          <a:p>
            <a:endParaRPr lang="ru-RU" sz="1800" b="1" smtClean="0"/>
          </a:p>
          <a:p>
            <a:endParaRPr lang="ru-RU" sz="1800" smtClean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C0000"/>
                </a:solidFill>
              </a:rPr>
              <a:t>Основные цели образования (в законе РФ)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916113"/>
            <a:ext cx="4537075" cy="45259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sz="2400" b="1" smtClean="0">
                <a:solidFill>
                  <a:schemeClr val="bg1"/>
                </a:solidFill>
              </a:rPr>
              <a:t>Отдых, досуг и культурная деятельность детей в сфере  образования организуется системой дополнительного образования, которые занимают свободное время детей в целях сохранения и укрепления здоровья, физического, психического, духовно- нравственного, интеллектуального развития</a:t>
            </a:r>
          </a:p>
        </p:txBody>
      </p:sp>
      <p:pic>
        <p:nvPicPr>
          <p:cNvPr id="41988" name="Picture 5" descr="D:\p25_izobrajenie406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263" y="2492375"/>
            <a:ext cx="3735387" cy="3143250"/>
          </a:xfr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C0000"/>
                </a:solidFill>
              </a:rPr>
              <a:t>Основные цели образования (в законе РФ)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916113"/>
            <a:ext cx="4537075" cy="4525962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chemeClr val="bg1"/>
                </a:solidFill>
              </a:rPr>
              <a:t>Разработана федеральная целевая программа «Организация летнего отдыха детей» , включённая в состав президентской программы «Дети России».</a:t>
            </a:r>
          </a:p>
        </p:txBody>
      </p:sp>
      <p:pic>
        <p:nvPicPr>
          <p:cNvPr id="43012" name="Picture 7" descr="C:\Documents and Settings\Кристина\Рабочий стол\Nos_jours_heureux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263" y="2420938"/>
            <a:ext cx="3816350" cy="3455987"/>
          </a:xfr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C0000"/>
                </a:solidFill>
              </a:rPr>
              <a:t>Основные цели образования (в законе РФ)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916113"/>
            <a:ext cx="4537075" cy="4525962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chemeClr val="bg1"/>
                </a:solidFill>
              </a:rPr>
              <a:t>Она предусматривает систему мер по развитию сети оздоровительно- образовательных учреждений, действующих в период школьных каникул</a:t>
            </a:r>
          </a:p>
        </p:txBody>
      </p:sp>
      <p:pic>
        <p:nvPicPr>
          <p:cNvPr id="44036" name="Picture 6" descr="C:\Documents and Settings\Кристина\Рабочий стол\letniy_otdih_2_4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2565400"/>
            <a:ext cx="4248150" cy="3384550"/>
          </a:xfr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C0000"/>
                </a:solidFill>
              </a:rPr>
              <a:t>Обязанности детей</a:t>
            </a:r>
            <a:br>
              <a:rPr lang="ru-RU" sz="4000" b="1" smtClean="0">
                <a:solidFill>
                  <a:srgbClr val="CC0000"/>
                </a:solidFill>
              </a:rPr>
            </a:br>
            <a:r>
              <a:rPr lang="ru-RU" sz="4000" b="1" smtClean="0">
                <a:solidFill>
                  <a:srgbClr val="CC0000"/>
                </a:solidFill>
              </a:rPr>
              <a:t> по содержанию родителей</a:t>
            </a:r>
            <a:br>
              <a:rPr lang="ru-RU" sz="4000" b="1" smtClean="0">
                <a:solidFill>
                  <a:srgbClr val="CC0000"/>
                </a:solidFill>
              </a:rPr>
            </a:br>
            <a:r>
              <a:rPr lang="ru-RU" sz="4000" b="1" smtClean="0">
                <a:solidFill>
                  <a:srgbClr val="CC0000"/>
                </a:solidFill>
              </a:rPr>
              <a:t> и заботе о них</a:t>
            </a:r>
          </a:p>
        </p:txBody>
      </p:sp>
      <p:sp>
        <p:nvSpPr>
          <p:cNvPr id="4505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060575"/>
            <a:ext cx="4038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b="1" smtClean="0">
                <a:solidFill>
                  <a:schemeClr val="bg1"/>
                </a:solidFill>
              </a:rPr>
              <a:t>Трудоспособные совершеннолетние дети обязаны заботиться о нетрудоспособных родителях и оказывать им помощь.</a:t>
            </a:r>
          </a:p>
          <a:p>
            <a:pPr eaLnBrk="1" hangingPunct="1">
              <a:buFontTx/>
              <a:buNone/>
            </a:pPr>
            <a:endParaRPr lang="ru-RU" sz="2800" b="1" smtClean="0">
              <a:solidFill>
                <a:schemeClr val="bg1"/>
              </a:solidFill>
            </a:endParaRPr>
          </a:p>
        </p:txBody>
      </p:sp>
      <p:pic>
        <p:nvPicPr>
          <p:cNvPr id="45060" name="Picture 6" descr="C:\Documents and Settings\Кристина\Рабочий стол\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825" y="2205038"/>
            <a:ext cx="2590800" cy="3744912"/>
          </a:xfr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C0000"/>
                </a:solidFill>
              </a:rPr>
              <a:t>Обязанности детей</a:t>
            </a:r>
            <a:br>
              <a:rPr lang="ru-RU" sz="4000" b="1" smtClean="0">
                <a:solidFill>
                  <a:srgbClr val="CC0000"/>
                </a:solidFill>
              </a:rPr>
            </a:br>
            <a:r>
              <a:rPr lang="ru-RU" sz="4000" b="1" smtClean="0">
                <a:solidFill>
                  <a:srgbClr val="CC0000"/>
                </a:solidFill>
              </a:rPr>
              <a:t> по содержанию родителей</a:t>
            </a:r>
            <a:br>
              <a:rPr lang="ru-RU" sz="4000" b="1" smtClean="0">
                <a:solidFill>
                  <a:srgbClr val="CC0000"/>
                </a:solidFill>
              </a:rPr>
            </a:br>
            <a:r>
              <a:rPr lang="ru-RU" sz="4000" b="1" smtClean="0">
                <a:solidFill>
                  <a:srgbClr val="CC0000"/>
                </a:solidFill>
              </a:rPr>
              <a:t> и заботе о них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060575"/>
            <a:ext cx="4038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b="1" smtClean="0">
                <a:solidFill>
                  <a:schemeClr val="bg1"/>
                </a:solidFill>
              </a:rPr>
              <a:t>Если совершеннолетние дети забывают о своём долге перед родителями, то алименты в пользу родителей могут быть взысканы с них по суду.</a:t>
            </a:r>
          </a:p>
          <a:p>
            <a:pPr eaLnBrk="1" hangingPunct="1">
              <a:buFontTx/>
              <a:buNone/>
            </a:pPr>
            <a:endParaRPr lang="ru-RU" sz="2800" b="1" smtClean="0">
              <a:solidFill>
                <a:schemeClr val="bg1"/>
              </a:solidFill>
            </a:endParaRPr>
          </a:p>
        </p:txBody>
      </p:sp>
      <p:pic>
        <p:nvPicPr>
          <p:cNvPr id="46084" name="Picture 5" descr="C:\Documents and Settings\Кристина\Рабочий стол\Пожилая женщин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263" y="1989138"/>
            <a:ext cx="3108325" cy="4176712"/>
          </a:xfr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C0000"/>
                </a:solidFill>
              </a:rPr>
              <a:t>Обязанности детей</a:t>
            </a:r>
            <a:br>
              <a:rPr lang="ru-RU" sz="4000" b="1" smtClean="0">
                <a:solidFill>
                  <a:srgbClr val="CC0000"/>
                </a:solidFill>
              </a:rPr>
            </a:br>
            <a:r>
              <a:rPr lang="ru-RU" sz="4000" b="1" smtClean="0">
                <a:solidFill>
                  <a:srgbClr val="CC0000"/>
                </a:solidFill>
              </a:rPr>
              <a:t> по содержанию родителей</a:t>
            </a:r>
            <a:br>
              <a:rPr lang="ru-RU" sz="4000" b="1" smtClean="0">
                <a:solidFill>
                  <a:srgbClr val="CC0000"/>
                </a:solidFill>
              </a:rPr>
            </a:br>
            <a:r>
              <a:rPr lang="ru-RU" sz="4000" b="1" smtClean="0">
                <a:solidFill>
                  <a:srgbClr val="CC0000"/>
                </a:solidFill>
              </a:rPr>
              <a:t> и заботе о них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060575"/>
            <a:ext cx="4038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b="1" smtClean="0">
                <a:solidFill>
                  <a:schemeClr val="bg1"/>
                </a:solidFill>
              </a:rPr>
              <a:t>Если родители были лишены родительских прав или в своё время уклонялись от воспитания детей, они не могут требовать от детей средства на содержание.</a:t>
            </a:r>
          </a:p>
          <a:p>
            <a:pPr eaLnBrk="1" hangingPunct="1">
              <a:buFontTx/>
              <a:buNone/>
            </a:pPr>
            <a:endParaRPr lang="ru-RU" sz="2800" b="1" smtClean="0">
              <a:solidFill>
                <a:schemeClr val="bg1"/>
              </a:solidFill>
            </a:endParaRPr>
          </a:p>
        </p:txBody>
      </p:sp>
      <p:sp>
        <p:nvSpPr>
          <p:cNvPr id="47108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/>
          <a:lstStyle/>
          <a:p>
            <a:r>
              <a:rPr lang="ru-RU" i="1" smtClean="0">
                <a:solidFill>
                  <a:srgbClr val="92D050"/>
                </a:solidFill>
              </a:rPr>
              <a:t>Ответь на вопросы:</a:t>
            </a:r>
          </a:p>
        </p:txBody>
      </p:sp>
      <p:sp>
        <p:nvSpPr>
          <p:cNvPr id="48131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692150"/>
            <a:ext cx="4038600" cy="6049963"/>
          </a:xfrm>
        </p:spPr>
        <p:txBody>
          <a:bodyPr/>
          <a:lstStyle/>
          <a:p>
            <a:r>
              <a:rPr lang="ru-RU" sz="1600" smtClean="0">
                <a:solidFill>
                  <a:srgbClr val="92D050"/>
                </a:solidFill>
              </a:rPr>
              <a:t>1. </a:t>
            </a:r>
            <a:r>
              <a:rPr lang="ru-RU" sz="1600" smtClean="0">
                <a:solidFill>
                  <a:schemeClr val="bg1"/>
                </a:solidFill>
              </a:rPr>
              <a:t>В каком году была принята и вступила в силу Конвенция о правах ребенка?</a:t>
            </a:r>
          </a:p>
          <a:p>
            <a:r>
              <a:rPr lang="ru-RU" sz="1600" smtClean="0">
                <a:solidFill>
                  <a:srgbClr val="92D050"/>
                </a:solidFill>
              </a:rPr>
              <a:t>2. </a:t>
            </a:r>
            <a:r>
              <a:rPr lang="ru-RU" sz="1600" smtClean="0">
                <a:solidFill>
                  <a:schemeClr val="bg1"/>
                </a:solidFill>
              </a:rPr>
              <a:t>Кто является создателем Конвенции?</a:t>
            </a:r>
          </a:p>
          <a:p>
            <a:r>
              <a:rPr lang="ru-RU" sz="1600" smtClean="0">
                <a:solidFill>
                  <a:srgbClr val="92D050"/>
                </a:solidFill>
              </a:rPr>
              <a:t>3. </a:t>
            </a:r>
            <a:r>
              <a:rPr lang="ru-RU" sz="1600" smtClean="0">
                <a:solidFill>
                  <a:schemeClr val="bg1"/>
                </a:solidFill>
              </a:rPr>
              <a:t>Ребенком является каждое человеческое существо до достижения… возраста.</a:t>
            </a:r>
          </a:p>
          <a:p>
            <a:r>
              <a:rPr lang="ru-RU" sz="1600" smtClean="0">
                <a:solidFill>
                  <a:srgbClr val="92D050"/>
                </a:solidFill>
              </a:rPr>
              <a:t>4. </a:t>
            </a:r>
            <a:r>
              <a:rPr lang="ru-RU" sz="1600" smtClean="0">
                <a:solidFill>
                  <a:schemeClr val="bg1"/>
                </a:solidFill>
              </a:rPr>
              <a:t>Общие принципы Конвенции?</a:t>
            </a:r>
          </a:p>
          <a:p>
            <a:r>
              <a:rPr lang="ru-RU" sz="1600" smtClean="0">
                <a:solidFill>
                  <a:srgbClr val="92D050"/>
                </a:solidFill>
              </a:rPr>
              <a:t>5. </a:t>
            </a:r>
            <a:r>
              <a:rPr lang="ru-RU" sz="1600" smtClean="0">
                <a:solidFill>
                  <a:schemeClr val="bg1"/>
                </a:solidFill>
              </a:rPr>
              <a:t>Какие права имеют дети в интересах своего здоровья, образования, досуга?</a:t>
            </a:r>
          </a:p>
          <a:p>
            <a:r>
              <a:rPr lang="ru-RU" sz="1600" smtClean="0">
                <a:solidFill>
                  <a:srgbClr val="92D050"/>
                </a:solidFill>
              </a:rPr>
              <a:t>6. </a:t>
            </a:r>
            <a:r>
              <a:rPr lang="ru-RU" sz="1600" smtClean="0">
                <a:solidFill>
                  <a:schemeClr val="bg1"/>
                </a:solidFill>
              </a:rPr>
              <a:t>В каких случаях могут  быть ограничены права родителей?</a:t>
            </a:r>
          </a:p>
          <a:p>
            <a:r>
              <a:rPr lang="ru-RU" sz="1600" smtClean="0">
                <a:solidFill>
                  <a:srgbClr val="92D050"/>
                </a:solidFill>
              </a:rPr>
              <a:t>7. </a:t>
            </a:r>
            <a:r>
              <a:rPr lang="ru-RU" sz="1600" smtClean="0">
                <a:solidFill>
                  <a:schemeClr val="bg1"/>
                </a:solidFill>
              </a:rPr>
              <a:t>Может быть ребенок отобран у родителей?</a:t>
            </a:r>
          </a:p>
          <a:p>
            <a:r>
              <a:rPr lang="ru-RU" sz="1600" smtClean="0">
                <a:solidFill>
                  <a:srgbClr val="92D050"/>
                </a:solidFill>
              </a:rPr>
              <a:t>8. </a:t>
            </a:r>
            <a:r>
              <a:rPr lang="ru-RU" sz="1600" smtClean="0">
                <a:solidFill>
                  <a:schemeClr val="bg1"/>
                </a:solidFill>
              </a:rPr>
              <a:t>Воле ребенка законодательно придется правовое значение с …лет?</a:t>
            </a:r>
          </a:p>
          <a:p>
            <a:r>
              <a:rPr lang="ru-RU" sz="1600" smtClean="0">
                <a:solidFill>
                  <a:srgbClr val="92D050"/>
                </a:solidFill>
              </a:rPr>
              <a:t>9. </a:t>
            </a:r>
            <a:r>
              <a:rPr lang="ru-RU" sz="1600" smtClean="0">
                <a:solidFill>
                  <a:schemeClr val="bg1"/>
                </a:solidFill>
              </a:rPr>
              <a:t>Какие действия можно сделать только с согласия ребенка?</a:t>
            </a:r>
          </a:p>
          <a:p>
            <a:r>
              <a:rPr lang="ru-RU" sz="1600" smtClean="0">
                <a:solidFill>
                  <a:srgbClr val="92D050"/>
                </a:solidFill>
              </a:rPr>
              <a:t>10. </a:t>
            </a:r>
            <a:r>
              <a:rPr lang="ru-RU" sz="1600" smtClean="0">
                <a:solidFill>
                  <a:schemeClr val="bg1"/>
                </a:solidFill>
              </a:rPr>
              <a:t>Права ребенка в законодательстве РФ?</a:t>
            </a:r>
          </a:p>
        </p:txBody>
      </p:sp>
      <p:pic>
        <p:nvPicPr>
          <p:cNvPr id="48132" name="Picture 2" descr="C:\Documents and Settings\Кристина\Рабочий стол\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825" y="2420938"/>
            <a:ext cx="3598863" cy="3529012"/>
          </a:xfr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smtClean="0">
                <a:solidFill>
                  <a:srgbClr val="FF0000"/>
                </a:solidFill>
              </a:rPr>
              <a:t>Будьте счастливы!!!!</a:t>
            </a:r>
          </a:p>
        </p:txBody>
      </p:sp>
      <p:sp>
        <p:nvSpPr>
          <p:cNvPr id="49155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9156" name="Picture 2" descr="C:\Documents and Settings\Кристина\Рабочий стол\d5df236555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276475"/>
            <a:ext cx="2857500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2" descr="C:\Documents and Settings\Кристина\Рабочий стол\d5df236555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9850" y="2428875"/>
            <a:ext cx="2857500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3" descr="C:\Documents and Settings\Кристина\Рабочий стол\d5df236555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276475"/>
            <a:ext cx="2857500" cy="355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4" descr="C:\Documents and Settings\Кристина\Рабочий стол\x_7e3544c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412875"/>
            <a:ext cx="4103687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8" descr="C:\Documents and Settings\Кристина\Рабочий стол\1214824248_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59338" y="1412875"/>
            <a:ext cx="3889375" cy="5256213"/>
          </a:xfr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C0000"/>
                </a:solidFill>
                <a:latin typeface="Arial Black" pitchFamily="34" charset="0"/>
              </a:rPr>
              <a:t>ПРИОРЕТЕТНАЯ</a:t>
            </a:r>
            <a:r>
              <a:rPr lang="ru-RU" smtClean="0">
                <a:solidFill>
                  <a:srgbClr val="CC0000"/>
                </a:solidFill>
              </a:rPr>
              <a:t>   </a:t>
            </a:r>
            <a:r>
              <a:rPr lang="ru-RU" sz="4000" b="1" smtClean="0">
                <a:solidFill>
                  <a:srgbClr val="CC0000"/>
                </a:solidFill>
                <a:latin typeface="Arial Black" pitchFamily="34" charset="0"/>
              </a:rPr>
              <a:t>ЗАДАЧА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691063" cy="45259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sz="2800" smtClean="0">
                <a:solidFill>
                  <a:schemeClr val="bg1"/>
                </a:solidFill>
                <a:latin typeface="Arial Black" pitchFamily="34" charset="0"/>
              </a:rPr>
              <a:t>РЕАЛИЗАЦИЯ  ГОСУДАРСТВЕННОЙ ПОЛИТИКИ В ОБЛАСТИ ОХРАНЫ ПРАВ ДЕТЕЙ, ОБЕСПЕЧЕНИЕ МАКСИМАЛЬНЫХ ВОЗМОЖНОСТЕЙ ДЛЯ РАЗВИТИЯ, ВОСПИТАНИЯ, ОБУЧЕНИЯ.</a:t>
            </a:r>
          </a:p>
        </p:txBody>
      </p:sp>
      <p:pic>
        <p:nvPicPr>
          <p:cNvPr id="7172" name="Picture 5" descr="C:\Documents and Settings\Кристина\Рабочий стол\0_714a_26c0670a_X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825" y="2205038"/>
            <a:ext cx="3887788" cy="3455987"/>
          </a:xfr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C0000"/>
                </a:solidFill>
              </a:rPr>
              <a:t>ОПРЕДЕЛЕНИЕ   РЕБЁНКА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546600" cy="4525963"/>
          </a:xfrm>
        </p:spPr>
        <p:txBody>
          <a:bodyPr/>
          <a:lstStyle/>
          <a:p>
            <a:pPr algn="ctr" eaLnBrk="1" hangingPunct="1"/>
            <a:r>
              <a:rPr lang="ru-RU" sz="4000" smtClean="0">
                <a:solidFill>
                  <a:schemeClr val="bg1"/>
                </a:solidFill>
              </a:rPr>
              <a:t>Ребёнком является каждое человеческое существо до достижении </a:t>
            </a:r>
          </a:p>
          <a:p>
            <a:pPr algn="ctr" eaLnBrk="1" hangingPunct="1">
              <a:buFontTx/>
              <a:buNone/>
            </a:pPr>
            <a:r>
              <a:rPr lang="ru-RU" sz="4000" smtClean="0">
                <a:solidFill>
                  <a:schemeClr val="bg1"/>
                </a:solidFill>
              </a:rPr>
              <a:t>  </a:t>
            </a:r>
            <a:r>
              <a:rPr lang="ru-RU" sz="4000" smtClean="0">
                <a:solidFill>
                  <a:srgbClr val="C00000"/>
                </a:solidFill>
              </a:rPr>
              <a:t>18 – летнего возраста</a:t>
            </a:r>
            <a:r>
              <a:rPr lang="ru-RU" sz="400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8196" name="Picture 6" descr="C:\Documents and Settings\Кристина\Рабочий стол\1260473246_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1916113"/>
            <a:ext cx="4032250" cy="3600450"/>
          </a:xfr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C0000"/>
                </a:solidFill>
              </a:rPr>
              <a:t>Основные понятия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338763" cy="45259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b="1" smtClean="0">
                <a:solidFill>
                  <a:srgbClr val="CC0000"/>
                </a:solidFill>
              </a:rPr>
              <a:t>Конвенция</a:t>
            </a:r>
            <a:r>
              <a:rPr lang="ru-RU" smtClean="0">
                <a:solidFill>
                  <a:schemeClr val="bg1"/>
                </a:solidFill>
              </a:rPr>
              <a:t>- международное соглашение, как правило, по какому- либо вопросу, имеющее обязательную силу для тех государств, которые к нему присоединились (подписали)</a:t>
            </a:r>
          </a:p>
        </p:txBody>
      </p:sp>
      <p:pic>
        <p:nvPicPr>
          <p:cNvPr id="9220" name="Picture 7" descr="16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29350" y="3500438"/>
            <a:ext cx="2159000" cy="1782762"/>
          </a:xfr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8"/>
          <p:cNvSpPr>
            <a:spLocks noChangeArrowheads="1"/>
          </p:cNvSpPr>
          <p:nvPr/>
        </p:nvSpPr>
        <p:spPr bwMode="auto">
          <a:xfrm>
            <a:off x="1187450" y="2276475"/>
            <a:ext cx="6697663" cy="1801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3600" b="0">
                <a:solidFill>
                  <a:schemeClr val="hlink"/>
                </a:solidFill>
              </a:rPr>
              <a:t>Общие  </a:t>
            </a:r>
          </a:p>
          <a:p>
            <a:r>
              <a:rPr lang="ru-RU" sz="3600" b="0">
                <a:solidFill>
                  <a:schemeClr val="hlink"/>
                </a:solidFill>
              </a:rPr>
              <a:t>принципы Конвенции</a:t>
            </a:r>
            <a:r>
              <a:rPr lang="ru-RU"/>
              <a:t> </a:t>
            </a:r>
          </a:p>
        </p:txBody>
      </p:sp>
      <p:sp>
        <p:nvSpPr>
          <p:cNvPr id="10243" name="Oval 9"/>
          <p:cNvSpPr>
            <a:spLocks noChangeArrowheads="1"/>
          </p:cNvSpPr>
          <p:nvPr/>
        </p:nvSpPr>
        <p:spPr bwMode="auto">
          <a:xfrm>
            <a:off x="611188" y="476250"/>
            <a:ext cx="3816350" cy="1368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 b="0">
                <a:solidFill>
                  <a:srgbClr val="CC0000"/>
                </a:solidFill>
              </a:rPr>
              <a:t>недискриминация</a:t>
            </a:r>
          </a:p>
        </p:txBody>
      </p:sp>
      <p:sp>
        <p:nvSpPr>
          <p:cNvPr id="10244" name="Oval 10"/>
          <p:cNvSpPr>
            <a:spLocks noChangeArrowheads="1"/>
          </p:cNvSpPr>
          <p:nvPr/>
        </p:nvSpPr>
        <p:spPr bwMode="auto">
          <a:xfrm>
            <a:off x="4716463" y="476250"/>
            <a:ext cx="3816350" cy="1368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 b="0">
                <a:solidFill>
                  <a:srgbClr val="CC0000"/>
                </a:solidFill>
              </a:rPr>
              <a:t>Наилучшее</a:t>
            </a:r>
          </a:p>
          <a:p>
            <a:r>
              <a:rPr lang="ru-RU" sz="2000" b="0">
                <a:solidFill>
                  <a:srgbClr val="CC0000"/>
                </a:solidFill>
              </a:rPr>
              <a:t> обеспечение</a:t>
            </a:r>
          </a:p>
          <a:p>
            <a:r>
              <a:rPr lang="ru-RU" sz="2000" b="0">
                <a:solidFill>
                  <a:srgbClr val="CC0000"/>
                </a:solidFill>
              </a:rPr>
              <a:t> интересов  ребёнка</a:t>
            </a:r>
          </a:p>
        </p:txBody>
      </p:sp>
      <p:sp>
        <p:nvSpPr>
          <p:cNvPr id="10245" name="Oval 11"/>
          <p:cNvSpPr>
            <a:spLocks noChangeArrowheads="1"/>
          </p:cNvSpPr>
          <p:nvPr/>
        </p:nvSpPr>
        <p:spPr bwMode="auto">
          <a:xfrm>
            <a:off x="539750" y="4652963"/>
            <a:ext cx="3816350" cy="1368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 b="0">
                <a:solidFill>
                  <a:srgbClr val="CC0000"/>
                </a:solidFill>
              </a:rPr>
              <a:t>Право на жизнь, </a:t>
            </a:r>
          </a:p>
          <a:p>
            <a:r>
              <a:rPr lang="ru-RU" sz="2000" b="0">
                <a:solidFill>
                  <a:srgbClr val="CC0000"/>
                </a:solidFill>
              </a:rPr>
              <a:t>выживание</a:t>
            </a:r>
          </a:p>
          <a:p>
            <a:r>
              <a:rPr lang="ru-RU" sz="2000" b="0">
                <a:solidFill>
                  <a:srgbClr val="CC0000"/>
                </a:solidFill>
              </a:rPr>
              <a:t> и развитие</a:t>
            </a:r>
          </a:p>
        </p:txBody>
      </p:sp>
      <p:sp>
        <p:nvSpPr>
          <p:cNvPr id="10246" name="Oval 12"/>
          <p:cNvSpPr>
            <a:spLocks noChangeArrowheads="1"/>
          </p:cNvSpPr>
          <p:nvPr/>
        </p:nvSpPr>
        <p:spPr bwMode="auto">
          <a:xfrm>
            <a:off x="4859338" y="4652963"/>
            <a:ext cx="3816350" cy="1368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 b="0">
                <a:solidFill>
                  <a:srgbClr val="CC0000"/>
                </a:solidFill>
              </a:rPr>
              <a:t>Уважение</a:t>
            </a:r>
          </a:p>
          <a:p>
            <a:r>
              <a:rPr lang="ru-RU" sz="2400" b="0">
                <a:solidFill>
                  <a:srgbClr val="CC0000"/>
                </a:solidFill>
              </a:rPr>
              <a:t> взглядов ребёнка</a:t>
            </a:r>
          </a:p>
        </p:txBody>
      </p:sp>
      <p:sp>
        <p:nvSpPr>
          <p:cNvPr id="10247" name="Line 13"/>
          <p:cNvSpPr>
            <a:spLocks noChangeShapeType="1"/>
          </p:cNvSpPr>
          <p:nvPr/>
        </p:nvSpPr>
        <p:spPr bwMode="auto">
          <a:xfrm flipH="1" flipV="1">
            <a:off x="3132138" y="1916113"/>
            <a:ext cx="144462" cy="3603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8" name="Line 14"/>
          <p:cNvSpPr>
            <a:spLocks noChangeShapeType="1"/>
          </p:cNvSpPr>
          <p:nvPr/>
        </p:nvSpPr>
        <p:spPr bwMode="auto">
          <a:xfrm flipV="1">
            <a:off x="5435600" y="1844675"/>
            <a:ext cx="144463" cy="3603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Line 15"/>
          <p:cNvSpPr>
            <a:spLocks noChangeShapeType="1"/>
          </p:cNvSpPr>
          <p:nvPr/>
        </p:nvSpPr>
        <p:spPr bwMode="auto">
          <a:xfrm flipH="1">
            <a:off x="3132138" y="4149725"/>
            <a:ext cx="287337" cy="431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0" name="Line 16"/>
          <p:cNvSpPr>
            <a:spLocks noChangeShapeType="1"/>
          </p:cNvSpPr>
          <p:nvPr/>
        </p:nvSpPr>
        <p:spPr bwMode="auto">
          <a:xfrm>
            <a:off x="5508625" y="4149725"/>
            <a:ext cx="287338" cy="5032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C0000"/>
                </a:solidFill>
              </a:rPr>
              <a:t>Принцип  недискриминации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4967287" cy="4525963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chemeClr val="bg1"/>
                </a:solidFill>
              </a:rPr>
              <a:t>Уважение и обеспечение прав каждого ребёнка без дискриминации независимо от расы, цвета кожи, языка, религии, политических и иных убеждений, национального происхождения и состояния здоровья.</a:t>
            </a:r>
          </a:p>
        </p:txBody>
      </p:sp>
      <p:pic>
        <p:nvPicPr>
          <p:cNvPr id="11268" name="Picture 5" descr="C:\Documents and Settings\Кристина\Рабочий стол\fdeti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5600" y="2060575"/>
            <a:ext cx="3600450" cy="3529013"/>
          </a:xfr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1428</Words>
  <Application>Microsoft Office PowerPoint</Application>
  <PresentationFormat>Экран (4:3)</PresentationFormat>
  <Paragraphs>161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1" baseType="lpstr">
      <vt:lpstr>Arial Black</vt:lpstr>
      <vt:lpstr>Arial</vt:lpstr>
      <vt:lpstr>Calibri</vt:lpstr>
      <vt:lpstr>Оформление по умолчанию</vt:lpstr>
      <vt:lpstr>Слайд 1</vt:lpstr>
      <vt:lpstr>Конвенция о правах ребенка</vt:lpstr>
      <vt:lpstr>ООН ( Организация Объединенных Наций)</vt:lpstr>
      <vt:lpstr>История принятия </vt:lpstr>
      <vt:lpstr>ПРИОРЕТЕТНАЯ   ЗАДАЧА</vt:lpstr>
      <vt:lpstr>ОПРЕДЕЛЕНИЕ   РЕБЁНКА</vt:lpstr>
      <vt:lpstr>Основные понятия</vt:lpstr>
      <vt:lpstr>Слайд 8</vt:lpstr>
      <vt:lpstr>Принцип  недискриминации</vt:lpstr>
      <vt:lpstr>Принцип  недискриминации</vt:lpstr>
      <vt:lpstr>Наилучшее  обеспечение  интересов  ребёнка</vt:lpstr>
      <vt:lpstr>Наилучшее  обеспечение  интересов  ребёнка</vt:lpstr>
      <vt:lpstr>Наилучшее  обеспечение  интересов  ребёнка</vt:lpstr>
      <vt:lpstr>Наилучшее  обеспечение  интересов  ребёнка</vt:lpstr>
      <vt:lpstr>Наилучшее  обеспечение  интересов  ребёнка</vt:lpstr>
      <vt:lpstr>Наилучшее  обеспечение  интересов  ребёнка</vt:lpstr>
      <vt:lpstr>Наилучшее  обеспечение  интересов  ребёнка</vt:lpstr>
      <vt:lpstr>Право на жизнь,  выживание  и развитие</vt:lpstr>
      <vt:lpstr>Право на жизнь,  выживание  и развитие</vt:lpstr>
      <vt:lpstr>Право на жизнь,  выживание  и развитие</vt:lpstr>
      <vt:lpstr>Право на жизнь,  выживание  и развитие</vt:lpstr>
      <vt:lpstr>Слайд 22</vt:lpstr>
      <vt:lpstr>Может ли ребёнок быть отобран у родителей?</vt:lpstr>
      <vt:lpstr>Уголовные наказания</vt:lpstr>
      <vt:lpstr>Уголовные наказания</vt:lpstr>
      <vt:lpstr>Уголовные наказания</vt:lpstr>
      <vt:lpstr>В настоящее время:</vt:lpstr>
      <vt:lpstr>уголовно- наказуемые действия</vt:lpstr>
      <vt:lpstr>уголовно- наказуемые действия</vt:lpstr>
      <vt:lpstr>Профилактика  самоубийств</vt:lpstr>
      <vt:lpstr>Уважение  взглядов ребёнка</vt:lpstr>
      <vt:lpstr>Уважение  взглядов ребёнка</vt:lpstr>
      <vt:lpstr>Действия, которые можно сделать только с согласия ребёнка</vt:lpstr>
      <vt:lpstr>Права ребёнка в законодательстве РФ</vt:lpstr>
      <vt:lpstr>Права ребёнка в законодательстве РФ</vt:lpstr>
      <vt:lpstr>Права ребёнка в законодательстве РФ</vt:lpstr>
      <vt:lpstr>Права ребёнка в законодательстве РФ</vt:lpstr>
      <vt:lpstr>Основные цели образования (в законе РФ)</vt:lpstr>
      <vt:lpstr>Основные цели образования (в законе РФ)</vt:lpstr>
      <vt:lpstr>Основные цели образования (в законе РФ)</vt:lpstr>
      <vt:lpstr>Основные цели образования (в законе РФ)</vt:lpstr>
      <vt:lpstr>Основные цели образования (в законе РФ)</vt:lpstr>
      <vt:lpstr>Обязанности детей  по содержанию родителей  и заботе о них</vt:lpstr>
      <vt:lpstr>Обязанности детей  по содержанию родителей  и заботе о них</vt:lpstr>
      <vt:lpstr>Обязанности детей  по содержанию родителей  и заботе о них</vt:lpstr>
      <vt:lpstr>Ответь на вопросы:</vt:lpstr>
      <vt:lpstr>Будьте счастливы!!!!</vt:lpstr>
    </vt:vector>
  </TitlesOfParts>
  <Company>квартира №13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</dc:creator>
  <cp:lastModifiedBy>User</cp:lastModifiedBy>
  <cp:revision>33</cp:revision>
  <dcterms:created xsi:type="dcterms:W3CDTF">2005-12-03T16:43:37Z</dcterms:created>
  <dcterms:modified xsi:type="dcterms:W3CDTF">2013-02-22T04:22:41Z</dcterms:modified>
</cp:coreProperties>
</file>